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1954" r:id="rId5"/>
    <p:sldId id="1980" r:id="rId6"/>
    <p:sldId id="1981" r:id="rId7"/>
    <p:sldId id="1982" r:id="rId8"/>
    <p:sldId id="1983" r:id="rId9"/>
    <p:sldId id="1984" r:id="rId10"/>
    <p:sldId id="1986" r:id="rId11"/>
    <p:sldId id="1985" r:id="rId12"/>
    <p:sldId id="1987" r:id="rId13"/>
    <p:sldId id="1988" r:id="rId14"/>
    <p:sldId id="1989" r:id="rId15"/>
    <p:sldId id="1990" r:id="rId16"/>
    <p:sldId id="1966" r:id="rId17"/>
    <p:sldId id="1991" r:id="rId18"/>
    <p:sldId id="1978" r:id="rId19"/>
    <p:sldId id="1993" r:id="rId20"/>
    <p:sldId id="1995" r:id="rId21"/>
  </p:sldIdLst>
  <p:sldSz cx="12188825" cy="6858000"/>
  <p:notesSz cx="6858000" cy="9144000"/>
  <p:defaultTextStyle>
    <a:defPPr>
      <a:defRPr lang="en-US"/>
    </a:defPPr>
    <a:lvl1pPr marL="0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4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885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328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7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21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656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097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4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" userDrawn="1">
          <p15:clr>
            <a:srgbClr val="A4A3A4"/>
          </p15:clr>
        </p15:guide>
        <p15:guide id="2" pos="24" userDrawn="1">
          <p15:clr>
            <a:srgbClr val="A4A3A4"/>
          </p15:clr>
        </p15:guide>
        <p15:guide id="3" orient="horz" pos="80">
          <p15:clr>
            <a:srgbClr val="A4A3A4"/>
          </p15:clr>
        </p15:guide>
        <p15:guide id="4" pos="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D9CE4"/>
    <a:srgbClr val="777777"/>
    <a:srgbClr val="070707"/>
    <a:srgbClr val="0E3689"/>
    <a:srgbClr val="FFD53A"/>
    <a:srgbClr val="702076"/>
    <a:srgbClr val="5EBF33"/>
    <a:srgbClr val="FD7F20"/>
    <a:srgbClr val="0E1454"/>
    <a:srgbClr val="CE1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2AB2C9-3D4D-4EF3-AA3C-5A8FA1C765E8}" v="3" dt="2024-02-29T11:48:45.319"/>
    <p1510:client id="{8D5C6D8E-33CA-477C-8A77-0C5011534582}" v="137" dt="2023-12-07T17:09:43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85" autoAdjust="0"/>
    <p:restoredTop sz="94830"/>
  </p:normalViewPr>
  <p:slideViewPr>
    <p:cSldViewPr snapToGrid="0" snapToObjects="1">
      <p:cViewPr varScale="1">
        <p:scale>
          <a:sx n="84" d="100"/>
          <a:sy n="84" d="100"/>
        </p:scale>
        <p:origin x="398" y="77"/>
      </p:cViewPr>
      <p:guideLst>
        <p:guide orient="horz" pos="60"/>
        <p:guide pos="24"/>
        <p:guide orient="horz" pos="80"/>
        <p:guide pos="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891"/>
    </p:cViewPr>
  </p:sorterViewPr>
  <p:notesViewPr>
    <p:cSldViewPr snapToGrid="0" snapToObjects="1">
      <p:cViewPr varScale="1">
        <p:scale>
          <a:sx n="111" d="100"/>
          <a:sy n="111" d="100"/>
        </p:scale>
        <p:origin x="383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39C997-21E5-5348-AFE6-AB6F922648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7AC1D-5903-004B-A07D-BA6E3EE372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15C2D-FB91-8740-95C2-23C11A10F2F2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79EA0-CF08-6C46-9B0C-7A703F62F2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E23A1-2359-A341-AFD4-DCB4B7D003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837C5-E66E-4749-8D3A-655388B1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73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4E49F-5C3A-ED4E-A68A-CCB3AA3B5D59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8CB49-A7FB-5E4A-B599-DE2118135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14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0165" y="2474260"/>
            <a:ext cx="6437455" cy="996522"/>
          </a:xfrm>
          <a:ln>
            <a:noFill/>
          </a:ln>
        </p:spPr>
        <p:txBody>
          <a:bodyPr anchor="b" anchorCtr="0"/>
          <a:lstStyle>
            <a:lvl1pPr algn="r">
              <a:defRPr sz="380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D45AC-B80D-4805-BA4C-8776489E8022}"/>
              </a:ext>
            </a:extLst>
          </p:cNvPr>
          <p:cNvSpPr/>
          <p:nvPr userDrawn="1"/>
        </p:nvSpPr>
        <p:spPr>
          <a:xfrm>
            <a:off x="9411530" y="6331942"/>
            <a:ext cx="2777297" cy="5260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>
            <a:off x="7552849" y="2666723"/>
            <a:ext cx="0" cy="83515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B7A8E4-4917-4A3E-8E2F-D070BB4D10DE}"/>
              </a:ext>
            </a:extLst>
          </p:cNvPr>
          <p:cNvSpPr txBox="1"/>
          <p:nvPr userDrawn="1"/>
        </p:nvSpPr>
        <p:spPr>
          <a:xfrm>
            <a:off x="4067363" y="3799832"/>
            <a:ext cx="7411397" cy="38777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r"/>
            <a:r>
              <a:rPr lang="en-US" sz="1720" dirty="0">
                <a:solidFill>
                  <a:srgbClr val="1D9CE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Leading Provider of Smart, Connected and Secure Embedded Control Solutions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99BB76E-0E67-7C41-9AEC-8C75006E44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5143" y="6123667"/>
            <a:ext cx="6419850" cy="252110"/>
          </a:xfrm>
          <a:prstGeom prst="rect">
            <a:avLst/>
          </a:prstGeom>
        </p:spPr>
        <p:txBody>
          <a:bodyPr lIns="182880" tIns="0" rIns="0" anchor="t" anchorCtr="0">
            <a:noAutofit/>
          </a:bodyPr>
          <a:lstStyle>
            <a:lvl1pPr marL="0" indent="0" algn="r">
              <a:buNone/>
              <a:defRPr sz="2200" b="0">
                <a:solidFill>
                  <a:srgbClr val="1D9CE4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2D92EAD-7B52-0549-B90C-8F01DFF1E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5142" y="5763412"/>
            <a:ext cx="6420245" cy="314325"/>
          </a:xfrm>
          <a:prstGeom prst="rect">
            <a:avLst/>
          </a:prstGeom>
        </p:spPr>
        <p:txBody>
          <a:bodyPr rIns="0" bIns="0" anchor="b" anchorCtr="0">
            <a:noAutofit/>
          </a:bodyPr>
          <a:lstStyle>
            <a:lvl1pPr marL="0" indent="0" algn="r">
              <a:lnSpc>
                <a:spcPts val="2340"/>
              </a:lnSpc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 descr="SCS-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5" y="5139766"/>
            <a:ext cx="1630420" cy="1630420"/>
          </a:xfrm>
          <a:prstGeom prst="rect">
            <a:avLst/>
          </a:prstGeom>
        </p:spPr>
      </p:pic>
      <p:pic>
        <p:nvPicPr>
          <p:cNvPr id="12" name="Picture 11" descr="MCHP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21" y="2635935"/>
            <a:ext cx="3584711" cy="9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3394856-2C64-DE43-BBDF-95326608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600406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56F0-37A2-F74C-BB25-DF51CEB5F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0212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966262-8B36-DB45-BCFF-E847EDF9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>
            <a:lvl1pPr>
              <a:defRPr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F614E39-BA14-7D4B-8328-2FB5286D32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29115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06521-0BA2-7C48-8CAD-8B9AFEEF6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9432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EDE752C-4DF4-1741-BE5B-60F47530E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77893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0606" y="2034289"/>
            <a:ext cx="7909168" cy="1591386"/>
          </a:xfrm>
        </p:spPr>
        <p:txBody>
          <a:bodyPr anchor="b" anchorCtr="0"/>
          <a:lstStyle>
            <a:lvl1pPr algn="r">
              <a:defRPr sz="5300" b="1" cap="none" baseline="0">
                <a:solidFill>
                  <a:srgbClr val="0E3689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10606" y="3824300"/>
            <a:ext cx="7909168" cy="101862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r">
              <a:buNone/>
              <a:defRPr sz="2700" b="0">
                <a:solidFill>
                  <a:srgbClr val="1D9CE4"/>
                </a:solidFill>
              </a:defRPr>
            </a:lvl1pPr>
            <a:lvl2pPr marL="60944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32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2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65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0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5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D51101-8690-2A4A-89F5-D13814AF99A1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8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AEC6540-64C7-9747-877E-6D8504F5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6DAD2F-D448-354C-9ACF-03ED78E9AF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5385963"/>
          </a:xfrm>
          <a:prstGeom prst="rect">
            <a:avLst/>
          </a:prstGeom>
        </p:spPr>
        <p:txBody>
          <a:bodyPr/>
          <a:lstStyle>
            <a:lvl1pPr marL="274201" indent="-274201">
              <a:defRPr sz="3200"/>
            </a:lvl1pPr>
            <a:lvl2pPr marL="576072" indent="-274320">
              <a:defRPr sz="2800"/>
            </a:lvl2pPr>
            <a:lvl3pPr marL="868680" indent="-274320">
              <a:defRPr sz="2400"/>
            </a:lvl3pPr>
            <a:lvl4pPr marL="1143000" indent="-274320">
              <a:defRPr sz="2000"/>
            </a:lvl4pPr>
            <a:lvl5pPr marL="1435608" indent="-274320"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8344651-9BC3-804A-ABEF-ABD80FF3C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6830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9BB9-8088-1B4E-AA38-17BC94EF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F3DB77-FEA1-E44C-9C5F-88B2D4B5D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0" cy="490518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4207E9-C13E-1647-9F09-C18700780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40774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626375"/>
            <a:ext cx="11400660" cy="4664076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98AAA9D-2041-3B4F-8508-758963B7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48928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6C8C-5670-1242-B987-55F42BAD9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971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2EFF8C43-59A6-4644-B04E-6AE187BD55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929269"/>
            <a:ext cx="5505846" cy="537467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69F5C3FF-72D2-604B-A6AF-63E081CA68F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929270"/>
            <a:ext cx="5505846" cy="5374678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72A14E-E83F-9541-B766-352B85366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02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F0C5114-81F0-6D40-9DA2-1EA66CC7C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354C555-752C-5946-99B7-1752C8A6C9F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454" y="1408545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B1B5C683-E8CE-5447-B10F-1FA96B9838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1408546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F735E5-BB03-E141-8FE5-6E137A04C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4095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7" y="923075"/>
            <a:ext cx="5474569" cy="5677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85192" y="941660"/>
            <a:ext cx="5387630" cy="567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898E04-A14A-8140-993E-87174E0C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5170BFA0-6B7E-2944-A49D-35B39ABC44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561175"/>
            <a:ext cx="5474567" cy="4795020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883CD4E-1B81-AF4E-B076-F6C9C7DA16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561175"/>
            <a:ext cx="5387630" cy="479501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2902E3F-7B87-844B-A375-55F0B513465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7310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381004"/>
            <a:ext cx="5474569" cy="5806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5192" y="1381003"/>
            <a:ext cx="5387630" cy="58060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2C09BD-60A2-D244-8F4B-695A1227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1D56C46-C13D-6843-8D78-E9DE559D3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31986"/>
            <a:ext cx="11400661" cy="4286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 dirty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E56A8-D17E-8848-8C5B-EC8D2FC7921A}"/>
              </a:ext>
            </a:extLst>
          </p:cNvPr>
          <p:cNvSpPr/>
          <p:nvPr userDrawn="1"/>
        </p:nvSpPr>
        <p:spPr>
          <a:xfrm>
            <a:off x="10436087" y="6490880"/>
            <a:ext cx="129209" cy="1981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1902A9B-4EBD-9042-9417-398D31C80D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988634"/>
            <a:ext cx="5474567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326E65A8-182F-624C-B231-E6CD084CC09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988634"/>
            <a:ext cx="5387630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985913B-9067-5E4F-BEB8-B40B0526CD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6731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CHP-logo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942795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039091"/>
            <a:ext cx="11400661" cy="5412311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589C74-EF87-2646-A562-5428C2FBE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67033" y="6495408"/>
            <a:ext cx="53949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3A89BA97-E076-0C46-96C3-2C5079BFCB08}" type="slidenum">
              <a:rPr lang="en-US" sz="1300" smtClean="0">
                <a:solidFill>
                  <a:schemeClr val="bg1">
                    <a:lumMod val="50000"/>
                  </a:schemeClr>
                </a:solidFill>
              </a:rPr>
              <a:pPr algn="l"/>
              <a:t>‹#›</a:t>
            </a:fld>
            <a:endParaRPr lang="en-US" sz="13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7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73" r:id="rId5"/>
    <p:sldLayoutId id="2147483652" r:id="rId6"/>
    <p:sldLayoutId id="2147483657" r:id="rId7"/>
    <p:sldLayoutId id="2147483653" r:id="rId8"/>
    <p:sldLayoutId id="2147483658" r:id="rId9"/>
    <p:sldLayoutId id="2147483654" r:id="rId10"/>
    <p:sldLayoutId id="2147483659" r:id="rId11"/>
    <p:sldLayoutId id="2147483655" r:id="rId12"/>
  </p:sldLayoutIdLst>
  <p:hf hdr="0" ftr="0" dt="0"/>
  <p:txStyles>
    <p:titleStyle>
      <a:lvl1pPr algn="l" defTabSz="609443" rtl="0" eaLnBrk="1" latinLnBrk="0" hangingPunct="1">
        <a:lnSpc>
          <a:spcPct val="100000"/>
        </a:lnSpc>
        <a:spcBef>
          <a:spcPct val="0"/>
        </a:spcBef>
        <a:buNone/>
        <a:defRPr sz="4400" b="1" kern="1200" normalizeH="0" baseline="0">
          <a:solidFill>
            <a:srgbClr val="0E3689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609443" rtl="0" eaLnBrk="1" latinLnBrk="0" hangingPunct="1">
        <a:spcBef>
          <a:spcPts val="300"/>
        </a:spcBef>
        <a:buClr>
          <a:srgbClr val="0E3689"/>
        </a:buClr>
        <a:buFont typeface="Arial"/>
        <a:buChar char="•"/>
        <a:defRPr sz="3200" b="1" kern="1200">
          <a:solidFill>
            <a:srgbClr val="070707"/>
          </a:solidFill>
          <a:latin typeface="+mn-lt"/>
          <a:ea typeface="+mn-ea"/>
          <a:cs typeface="+mn-cs"/>
        </a:defRPr>
      </a:lvl1pPr>
      <a:lvl2pPr marL="576072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800" kern="1200">
          <a:solidFill>
            <a:srgbClr val="070707"/>
          </a:solidFill>
          <a:latin typeface="+mn-lt"/>
          <a:ea typeface="+mn-ea"/>
          <a:cs typeface="+mn-cs"/>
        </a:defRPr>
      </a:lvl2pPr>
      <a:lvl3pPr marL="868680" indent="-274320" algn="l" defTabSz="609443" rtl="0" eaLnBrk="1" latinLnBrk="0" hangingPunct="1">
        <a:spcBef>
          <a:spcPts val="300"/>
        </a:spcBef>
        <a:buClr>
          <a:srgbClr val="1D9CE4"/>
        </a:buClr>
        <a:buFont typeface="Arial"/>
        <a:buChar char="•"/>
        <a:defRPr sz="2400" kern="1200">
          <a:solidFill>
            <a:srgbClr val="070707"/>
          </a:solidFill>
          <a:latin typeface="+mn-lt"/>
          <a:ea typeface="+mn-ea"/>
          <a:cs typeface="+mn-cs"/>
        </a:defRPr>
      </a:lvl3pPr>
      <a:lvl4pPr marL="1143000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4pPr>
      <a:lvl5pPr marL="1435608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5pPr>
      <a:lvl6pPr marL="3351933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76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19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261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85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28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7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1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56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97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4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9" userDrawn="1">
          <p15:clr>
            <a:srgbClr val="F26B43"/>
          </p15:clr>
        </p15:guide>
        <p15:guide id="2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www.microchipdirect.com/dev-tools/ATOLED1-XPRO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www.microchipdirect.com/dev-tools/DM320210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www.mikroe.com/two-wire-eth-click" TargetMode="External"/><Relationship Id="rId4" Type="http://schemas.openxmlformats.org/officeDocument/2006/relationships/hyperlink" Target="https://www.microchipdirect.com/dev-tools/EV06P90A" TargetMode="External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zabooh/T1S_Lab.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854E-F0FA-DA43-9468-0509537A2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165" y="2222500"/>
            <a:ext cx="6437455" cy="1248282"/>
          </a:xfrm>
        </p:spPr>
        <p:txBody>
          <a:bodyPr/>
          <a:lstStyle/>
          <a:p>
            <a:r>
              <a:rPr lang="en-US" dirty="0"/>
              <a:t>Building an Application on your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3D081-4997-FF4D-B75C-F6275A20E9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Dec-2023</a:t>
            </a:r>
          </a:p>
        </p:txBody>
      </p:sp>
    </p:spTree>
    <p:extLst>
      <p:ext uri="{BB962C8B-B14F-4D97-AF65-F5344CB8AC3E}">
        <p14:creationId xmlns:p14="http://schemas.microsoft.com/office/powerpoint/2010/main" val="217652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B570-47DF-0F5E-6134-CB372B7AF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Copy over Files with Windows Explorer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CB2DF-4053-90D1-5C9B-AE5A3A50629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929270"/>
            <a:ext cx="5505846" cy="3624624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Step 1: Navigate using Windows Explorer to where you have created your project</a:t>
            </a:r>
          </a:p>
          <a:p>
            <a:r>
              <a:rPr lang="en-IE" dirty="0"/>
              <a:t>Descend into the </a:t>
            </a:r>
            <a:r>
              <a:rPr lang="en-IE" dirty="0" err="1"/>
              <a:t>src</a:t>
            </a:r>
            <a:r>
              <a:rPr lang="en-IE" dirty="0"/>
              <a:t> directory and create a folder named </a:t>
            </a:r>
            <a:r>
              <a:rPr lang="en-IE" dirty="0" err="1"/>
              <a:t>gfx_mono</a:t>
            </a:r>
            <a:endParaRPr lang="en-IE" dirty="0"/>
          </a:p>
          <a:p>
            <a:r>
              <a:rPr lang="en-IE" dirty="0"/>
              <a:t>From the example project, copy in the files for the graphics library into this folder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8C10B2-CC6A-4D99-A057-545E0EE866C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159453" y="929269"/>
            <a:ext cx="5220753" cy="1472801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3E62A-55EC-0954-8D3B-C50981BDC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91" y="2957838"/>
            <a:ext cx="3349782" cy="3171358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216AB6-365B-C841-EEA4-6BF3A403444F}"/>
              </a:ext>
            </a:extLst>
          </p:cNvPr>
          <p:cNvSpPr/>
          <p:nvPr/>
        </p:nvSpPr>
        <p:spPr>
          <a:xfrm>
            <a:off x="7596487" y="3750032"/>
            <a:ext cx="1592160" cy="2178699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A74233-5063-3298-8BD1-A7B49C922DA1}"/>
              </a:ext>
            </a:extLst>
          </p:cNvPr>
          <p:cNvCxnSpPr>
            <a:cxnSpLocks/>
          </p:cNvCxnSpPr>
          <p:nvPr/>
        </p:nvCxnSpPr>
        <p:spPr>
          <a:xfrm flipV="1">
            <a:off x="8325233" y="1602463"/>
            <a:ext cx="0" cy="2147569"/>
          </a:xfrm>
          <a:prstGeom prst="straightConnector1">
            <a:avLst/>
          </a:prstGeom>
          <a:ln w="57150">
            <a:solidFill>
              <a:schemeClr val="bg2"/>
            </a:solidFill>
            <a:prstDash val="sysDash"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3279A23-7B2B-9C55-BC19-9E4B95C78D02}"/>
              </a:ext>
            </a:extLst>
          </p:cNvPr>
          <p:cNvSpPr txBox="1"/>
          <p:nvPr/>
        </p:nvSpPr>
        <p:spPr>
          <a:xfrm>
            <a:off x="8325811" y="2445414"/>
            <a:ext cx="809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2"/>
                </a:solidFill>
              </a:rPr>
              <a:t>Copy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282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AD321-0FC5-974F-4AEA-C1B66CC4E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 the files to the Project in MPLAB 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32D93-20A7-FB1A-ED66-D7719F5383E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929269"/>
            <a:ext cx="3311144" cy="5374679"/>
          </a:xfrm>
        </p:spPr>
        <p:txBody>
          <a:bodyPr>
            <a:normAutofit fontScale="70000" lnSpcReduction="20000"/>
          </a:bodyPr>
          <a:lstStyle/>
          <a:p>
            <a:r>
              <a:rPr lang="en-IE" dirty="0"/>
              <a:t>In MPLAB X, the graphics library files need to be added to the project. </a:t>
            </a:r>
          </a:p>
          <a:p>
            <a:r>
              <a:rPr lang="en-IE" dirty="0"/>
              <a:t>To do this, create a “Logical Folder” within your project</a:t>
            </a:r>
          </a:p>
          <a:p>
            <a:r>
              <a:rPr lang="en-IE" dirty="0"/>
              <a:t>Rename it to “</a:t>
            </a:r>
            <a:r>
              <a:rPr lang="en-IE" dirty="0" err="1"/>
              <a:t>gfx_mono</a:t>
            </a:r>
            <a:r>
              <a:rPr lang="en-IE" dirty="0"/>
              <a:t>”</a:t>
            </a:r>
          </a:p>
          <a:p>
            <a:r>
              <a:rPr lang="en-IE" dirty="0"/>
              <a:t>Then add the files to this project</a:t>
            </a:r>
          </a:p>
          <a:p>
            <a:r>
              <a:rPr lang="en-IE" dirty="0"/>
              <a:t>This tells MPLAB X that these files are part of the project and will be included in the compilation and build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86471-1344-0CF2-23AE-38B92448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154" y="1018277"/>
            <a:ext cx="2717561" cy="2893749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31C713-DA00-6840-74B7-04AB19308E48}"/>
              </a:ext>
            </a:extLst>
          </p:cNvPr>
          <p:cNvSpPr/>
          <p:nvPr/>
        </p:nvSpPr>
        <p:spPr>
          <a:xfrm>
            <a:off x="5668854" y="2238103"/>
            <a:ext cx="940176" cy="133905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7AB78-5927-BC6A-FE60-355C9C86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258" y="929269"/>
            <a:ext cx="2839711" cy="3637383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D709CC-4C86-B827-B064-CD63998B37FE}"/>
              </a:ext>
            </a:extLst>
          </p:cNvPr>
          <p:cNvSpPr/>
          <p:nvPr/>
        </p:nvSpPr>
        <p:spPr>
          <a:xfrm>
            <a:off x="9962025" y="4083501"/>
            <a:ext cx="940176" cy="133905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74D495-90D6-9F11-EDE4-7AD9B5FFD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577" y="4983138"/>
            <a:ext cx="2752392" cy="1190481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5EABAB-00A3-47D9-A1B8-A9C2203F8743}"/>
              </a:ext>
            </a:extLst>
          </p:cNvPr>
          <p:cNvSpPr/>
          <p:nvPr/>
        </p:nvSpPr>
        <p:spPr>
          <a:xfrm>
            <a:off x="9174248" y="5367585"/>
            <a:ext cx="1367499" cy="272724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01CEB1-5F80-BB92-5E00-1A1DA7AA5D07}"/>
              </a:ext>
            </a:extLst>
          </p:cNvPr>
          <p:cNvCxnSpPr>
            <a:cxnSpLocks/>
          </p:cNvCxnSpPr>
          <p:nvPr/>
        </p:nvCxnSpPr>
        <p:spPr>
          <a:xfrm>
            <a:off x="3431263" y="2657471"/>
            <a:ext cx="1674891" cy="0"/>
          </a:xfrm>
          <a:prstGeom prst="straightConnector1">
            <a:avLst/>
          </a:prstGeom>
          <a:ln w="57150">
            <a:solidFill>
              <a:schemeClr val="bg2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7C86E1-5C5B-4F8F-CAC1-8E979B53176C}"/>
              </a:ext>
            </a:extLst>
          </p:cNvPr>
          <p:cNvCxnSpPr>
            <a:cxnSpLocks/>
          </p:cNvCxnSpPr>
          <p:nvPr/>
        </p:nvCxnSpPr>
        <p:spPr>
          <a:xfrm>
            <a:off x="7823715" y="2657471"/>
            <a:ext cx="1188543" cy="0"/>
          </a:xfrm>
          <a:prstGeom prst="straightConnector1">
            <a:avLst/>
          </a:prstGeom>
          <a:ln w="57150">
            <a:solidFill>
              <a:schemeClr val="bg2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DF37F8-BEC9-1283-326B-CD0F6BFDF421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0469332" y="4566652"/>
            <a:ext cx="6441" cy="416486"/>
          </a:xfrm>
          <a:prstGeom prst="straightConnector1">
            <a:avLst/>
          </a:prstGeom>
          <a:ln w="57150">
            <a:solidFill>
              <a:schemeClr val="bg2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3C0B31-D4AD-F486-8EF5-C1C15523863F}"/>
              </a:ext>
            </a:extLst>
          </p:cNvPr>
          <p:cNvSpPr txBox="1"/>
          <p:nvPr/>
        </p:nvSpPr>
        <p:spPr>
          <a:xfrm>
            <a:off x="3742544" y="2305055"/>
            <a:ext cx="1019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600" dirty="0">
                <a:solidFill>
                  <a:schemeClr val="bg2"/>
                </a:solidFill>
              </a:rPr>
              <a:t>Right click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CD451-17CF-BF74-BD03-F1D33DF115B6}"/>
              </a:ext>
            </a:extLst>
          </p:cNvPr>
          <p:cNvSpPr txBox="1"/>
          <p:nvPr/>
        </p:nvSpPr>
        <p:spPr>
          <a:xfrm>
            <a:off x="7823715" y="1984519"/>
            <a:ext cx="1187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600" dirty="0">
                <a:solidFill>
                  <a:schemeClr val="bg2"/>
                </a:solidFill>
              </a:rPr>
              <a:t>Right click</a:t>
            </a:r>
          </a:p>
          <a:p>
            <a:r>
              <a:rPr lang="en-IE" sz="1600" dirty="0">
                <a:solidFill>
                  <a:schemeClr val="bg2"/>
                </a:solidFill>
              </a:rPr>
              <a:t>and rename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02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B9DB6-7916-3BB5-F694-09601F06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 the files to the Project in MPLAB X (</a:t>
            </a:r>
            <a:r>
              <a:rPr lang="en-IE" dirty="0" err="1"/>
              <a:t>contd</a:t>
            </a:r>
            <a:r>
              <a:rPr lang="en-IE" dirty="0"/>
              <a:t>)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8C9536-4BF0-F0C7-CE50-0665D16BC24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600" y="928689"/>
            <a:ext cx="4524218" cy="1542906"/>
          </a:xfrm>
        </p:spPr>
        <p:txBody>
          <a:bodyPr>
            <a:normAutofit fontScale="70000" lnSpcReduction="20000"/>
          </a:bodyPr>
          <a:lstStyle/>
          <a:p>
            <a:r>
              <a:rPr lang="en-IE" dirty="0"/>
              <a:t>Then add the files to this project</a:t>
            </a:r>
          </a:p>
          <a:p>
            <a:r>
              <a:rPr lang="en-IE" dirty="0"/>
              <a:t>This tells MPLAB X that these files are part of the project and will be included in the compilation and build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15A15B-BBA0-CDF9-B68D-3BE3BAC70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60" y="2843348"/>
            <a:ext cx="3112651" cy="3650087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17B51B-4BBC-35AE-5691-E92C97276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113" y="3592328"/>
            <a:ext cx="3362492" cy="2357417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12E839-53B1-DF72-6DE7-AC7FE6614521}"/>
              </a:ext>
            </a:extLst>
          </p:cNvPr>
          <p:cNvSpPr/>
          <p:nvPr/>
        </p:nvSpPr>
        <p:spPr>
          <a:xfrm>
            <a:off x="1747392" y="4595470"/>
            <a:ext cx="940176" cy="133905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C5439D-93C9-DFDD-E77E-AA234904C07E}"/>
              </a:ext>
            </a:extLst>
          </p:cNvPr>
          <p:cNvCxnSpPr>
            <a:cxnSpLocks/>
          </p:cNvCxnSpPr>
          <p:nvPr/>
        </p:nvCxnSpPr>
        <p:spPr>
          <a:xfrm>
            <a:off x="4110820" y="4601438"/>
            <a:ext cx="877211" cy="0"/>
          </a:xfrm>
          <a:prstGeom prst="straightConnector1">
            <a:avLst/>
          </a:prstGeom>
          <a:ln w="57150">
            <a:solidFill>
              <a:schemeClr val="bg2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E20BB0-8114-BBEF-196E-91512CC04C39}"/>
              </a:ext>
            </a:extLst>
          </p:cNvPr>
          <p:cNvCxnSpPr>
            <a:cxnSpLocks/>
          </p:cNvCxnSpPr>
          <p:nvPr/>
        </p:nvCxnSpPr>
        <p:spPr>
          <a:xfrm>
            <a:off x="253497" y="4662422"/>
            <a:ext cx="1488172" cy="3792"/>
          </a:xfrm>
          <a:prstGeom prst="straightConnector1">
            <a:avLst/>
          </a:prstGeom>
          <a:ln w="57150">
            <a:solidFill>
              <a:schemeClr val="bg2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447EAA-F2A1-233A-E3F1-F31ABCA40D3E}"/>
              </a:ext>
            </a:extLst>
          </p:cNvPr>
          <p:cNvSpPr txBox="1"/>
          <p:nvPr/>
        </p:nvSpPr>
        <p:spPr>
          <a:xfrm>
            <a:off x="-16006" y="4292288"/>
            <a:ext cx="1019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chemeClr val="bg2"/>
                </a:solidFill>
              </a:rPr>
              <a:t>Right click</a:t>
            </a:r>
            <a:endParaRPr lang="en-US" sz="1600" dirty="0">
              <a:solidFill>
                <a:schemeClr val="bg2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CDF818-ADC2-E8E9-6144-359CF43F9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747" y="2317687"/>
            <a:ext cx="2733423" cy="3716902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16009D3-799B-72D7-3FC6-590F664D33DE}"/>
              </a:ext>
            </a:extLst>
          </p:cNvPr>
          <p:cNvSpPr/>
          <p:nvPr/>
        </p:nvSpPr>
        <p:spPr>
          <a:xfrm>
            <a:off x="9362624" y="3878737"/>
            <a:ext cx="1238983" cy="1471861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1654C23-2850-A36A-5168-4599A39D3B1B}"/>
              </a:ext>
            </a:extLst>
          </p:cNvPr>
          <p:cNvSpPr txBox="1">
            <a:spLocks/>
          </p:cNvSpPr>
          <p:nvPr/>
        </p:nvSpPr>
        <p:spPr>
          <a:xfrm>
            <a:off x="7309007" y="890133"/>
            <a:ext cx="4524218" cy="938667"/>
          </a:xfrm>
          <a:prstGeom prst="rect">
            <a:avLst/>
          </a:prstGeom>
        </p:spPr>
        <p:txBody>
          <a:bodyPr vert="horz" lIns="121888" tIns="60944" rIns="121888" bIns="60944" rtlCol="0">
            <a:normAutofit fontScale="70000" lnSpcReduction="20000"/>
          </a:bodyPr>
          <a:lstStyle>
            <a:lvl1pPr marL="274201" indent="-274201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>
                <a:solidFill>
                  <a:schemeClr val="bg2"/>
                </a:solidFill>
              </a:rPr>
              <a:t>Check in the project folder in MPLAB X that the files were added correctly: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E42902-C7F9-6A12-3E27-512D13B75654}"/>
              </a:ext>
            </a:extLst>
          </p:cNvPr>
          <p:cNvCxnSpPr>
            <a:cxnSpLocks/>
          </p:cNvCxnSpPr>
          <p:nvPr/>
        </p:nvCxnSpPr>
        <p:spPr>
          <a:xfrm>
            <a:off x="9839179" y="1548142"/>
            <a:ext cx="0" cy="679010"/>
          </a:xfrm>
          <a:prstGeom prst="straightConnector1">
            <a:avLst/>
          </a:prstGeom>
          <a:ln w="57150">
            <a:solidFill>
              <a:schemeClr val="bg2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78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75688-C8BF-752F-AEF3-0AA67AD61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 the Code for the gfx_mono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7BA39-6ACB-A42F-ED02-EF4854A1C0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7" y="923074"/>
            <a:ext cx="7865769" cy="1970054"/>
          </a:xfrm>
        </p:spPr>
        <p:txBody>
          <a:bodyPr>
            <a:normAutofit/>
          </a:bodyPr>
          <a:lstStyle/>
          <a:p>
            <a:pPr marL="0" indent="0" fontAlgn="ctr">
              <a:spcBef>
                <a:spcPts val="0"/>
              </a:spcBef>
              <a:buNone/>
            </a:pPr>
            <a:r>
              <a:rPr lang="en-US" sz="1800" dirty="0"/>
              <a:t>In </a:t>
            </a:r>
            <a:r>
              <a:rPr lang="en-US" sz="1800" dirty="0" err="1"/>
              <a:t>initialization.c</a:t>
            </a:r>
            <a:r>
              <a:rPr lang="en-US" sz="1800" dirty="0"/>
              <a:t> add includes add the top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"peripheral/port/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plib_port.h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"../../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gfx_mono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gfx_definitions.h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6D3A1E-CB20-9002-5AA1-A1B645385FD5}"/>
              </a:ext>
            </a:extLst>
          </p:cNvPr>
          <p:cNvSpPr/>
          <p:nvPr/>
        </p:nvSpPr>
        <p:spPr>
          <a:xfrm>
            <a:off x="355509" y="1422429"/>
            <a:ext cx="5489110" cy="582617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F0C0B2-4946-8386-E282-52819705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728" y="2655443"/>
            <a:ext cx="7399105" cy="2776636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510C6D-5B1F-3EB4-3565-E6220A8EBAAB}"/>
              </a:ext>
            </a:extLst>
          </p:cNvPr>
          <p:cNvCxnSpPr>
            <a:cxnSpLocks/>
          </p:cNvCxnSpPr>
          <p:nvPr/>
        </p:nvCxnSpPr>
        <p:spPr>
          <a:xfrm>
            <a:off x="4164594" y="4843491"/>
            <a:ext cx="1122630" cy="0"/>
          </a:xfrm>
          <a:prstGeom prst="straightConnector1">
            <a:avLst/>
          </a:prstGeom>
          <a:ln w="57150">
            <a:solidFill>
              <a:schemeClr val="bg2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AAC7D4-C682-FA87-9230-3658D907C4F8}"/>
              </a:ext>
            </a:extLst>
          </p:cNvPr>
          <p:cNvSpPr txBox="1"/>
          <p:nvPr/>
        </p:nvSpPr>
        <p:spPr>
          <a:xfrm>
            <a:off x="4164594" y="4258716"/>
            <a:ext cx="1019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solidFill>
                  <a:schemeClr val="bg2"/>
                </a:solidFill>
              </a:rPr>
              <a:t>Double</a:t>
            </a:r>
          </a:p>
          <a:p>
            <a:r>
              <a:rPr lang="en-IE" sz="1600" dirty="0">
                <a:solidFill>
                  <a:schemeClr val="bg2"/>
                </a:solidFill>
              </a:rPr>
              <a:t>click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011D0EE-D5B1-91D8-EDBD-7786CEBB48D7}"/>
              </a:ext>
            </a:extLst>
          </p:cNvPr>
          <p:cNvSpPr/>
          <p:nvPr/>
        </p:nvSpPr>
        <p:spPr>
          <a:xfrm>
            <a:off x="3367888" y="4776540"/>
            <a:ext cx="796705" cy="133904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05DA16F-8469-34F2-85B2-EFF6B3E66691}"/>
              </a:ext>
            </a:extLst>
          </p:cNvPr>
          <p:cNvSpPr/>
          <p:nvPr/>
        </p:nvSpPr>
        <p:spPr>
          <a:xfrm>
            <a:off x="9613270" y="3199728"/>
            <a:ext cx="662563" cy="229272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AD6E580-E229-0981-0452-425EC367A709}"/>
              </a:ext>
            </a:extLst>
          </p:cNvPr>
          <p:cNvSpPr/>
          <p:nvPr/>
        </p:nvSpPr>
        <p:spPr>
          <a:xfrm>
            <a:off x="5510212" y="4186238"/>
            <a:ext cx="2511157" cy="277120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49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C96CB94-F0FB-7AC0-4CCF-18851EACC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893" y="1293681"/>
            <a:ext cx="5836896" cy="3261795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75688-C8BF-752F-AEF3-0AA67AD61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Add the Code for the gfx_mono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7BA39-6ACB-A42F-ED02-EF4854A1C0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7" y="3089898"/>
            <a:ext cx="9678223" cy="3984258"/>
          </a:xfrm>
        </p:spPr>
        <p:txBody>
          <a:bodyPr>
            <a:norm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SYS_Initialize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 void* data )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...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APP_Initialize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NVIC_Initialize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gfx_mono_ssd1306_init();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gfx_mono_print_scroll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("LAN867x PLCA Node: %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d",DRV_ETHPHY_PLCA_LOCAL_NODE_ID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gfx_mono_print_scroll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("%s",TCPIP_NETWORK_DEFAULT_MAC_ADDR_IDX0); 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gfx_mono_print_scroll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("%s",TCPIP_NETWORK_DEFAULT_IP_ADDRESS_IDX0);</a:t>
            </a: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8AE14-8AB7-DA74-0DF3-0A80EEC1D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056" y="5189085"/>
            <a:ext cx="1980733" cy="743820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3DED45-A9D5-3D16-7C44-E245AED281A6}"/>
              </a:ext>
            </a:extLst>
          </p:cNvPr>
          <p:cNvSpPr/>
          <p:nvPr/>
        </p:nvSpPr>
        <p:spPr>
          <a:xfrm>
            <a:off x="732421" y="5073034"/>
            <a:ext cx="8470991" cy="107702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6A0967-7354-5129-B266-CADD71948550}"/>
              </a:ext>
            </a:extLst>
          </p:cNvPr>
          <p:cNvSpPr txBox="1"/>
          <p:nvPr/>
        </p:nvSpPr>
        <p:spPr>
          <a:xfrm>
            <a:off x="354777" y="2518037"/>
            <a:ext cx="49125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 font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2"/>
                </a:solidFill>
              </a:rPr>
              <a:t>In </a:t>
            </a:r>
            <a:r>
              <a:rPr lang="en-US" sz="2400" dirty="0" err="1">
                <a:solidFill>
                  <a:schemeClr val="bg2"/>
                </a:solidFill>
              </a:rPr>
              <a:t>initialization.c</a:t>
            </a:r>
            <a:r>
              <a:rPr lang="en-US" sz="2400" dirty="0">
                <a:solidFill>
                  <a:schemeClr val="bg2"/>
                </a:solidFill>
              </a:rPr>
              <a:t> add code at the end of </a:t>
            </a:r>
            <a:r>
              <a:rPr lang="en-US" sz="2400" dirty="0" err="1">
                <a:solidFill>
                  <a:schemeClr val="bg2"/>
                </a:solidFill>
              </a:rPr>
              <a:t>SYS_Initialize</a:t>
            </a:r>
            <a:r>
              <a:rPr lang="en-US" sz="2400" dirty="0">
                <a:solidFill>
                  <a:schemeClr val="bg2"/>
                </a:solidFill>
              </a:rPr>
              <a:t>() 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CE2DF7-0135-D13D-C754-B2BF3DF315EF}"/>
              </a:ext>
            </a:extLst>
          </p:cNvPr>
          <p:cNvSpPr/>
          <p:nvPr/>
        </p:nvSpPr>
        <p:spPr>
          <a:xfrm>
            <a:off x="7947833" y="2718112"/>
            <a:ext cx="3494867" cy="630922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6AC808-07F3-474B-A9F0-FC238D842FE0}"/>
              </a:ext>
            </a:extLst>
          </p:cNvPr>
          <p:cNvCxnSpPr>
            <a:cxnSpLocks/>
          </p:cNvCxnSpPr>
          <p:nvPr/>
        </p:nvCxnSpPr>
        <p:spPr>
          <a:xfrm>
            <a:off x="5092197" y="2770031"/>
            <a:ext cx="2855636" cy="3792"/>
          </a:xfrm>
          <a:prstGeom prst="straightConnector1">
            <a:avLst/>
          </a:prstGeom>
          <a:ln w="57150">
            <a:solidFill>
              <a:schemeClr val="bg2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215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369098-8502-106E-1645-7F33011B38CD}"/>
              </a:ext>
            </a:extLst>
          </p:cNvPr>
          <p:cNvSpPr txBox="1">
            <a:spLocks/>
          </p:cNvSpPr>
          <p:nvPr/>
        </p:nvSpPr>
        <p:spPr>
          <a:xfrm>
            <a:off x="354778" y="923073"/>
            <a:ext cx="9678222" cy="5385963"/>
          </a:xfrm>
          <a:prstGeom prst="rect">
            <a:avLst/>
          </a:prstGeom>
        </p:spPr>
        <p:txBody>
          <a:bodyPr vert="horz" lIns="121888" tIns="60944" rIns="121888" bIns="60944" rtlCol="0" anchor="t">
            <a:normAutofit/>
          </a:bodyPr>
          <a:lstStyle>
            <a:lvl1pPr marL="274201" indent="-274201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spcBef>
                <a:spcPts val="0"/>
              </a:spcBef>
              <a:buNone/>
            </a:pPr>
            <a:r>
              <a:rPr lang="en-US" sz="2000" dirty="0">
                <a:cs typeface="Calibri"/>
              </a:rPr>
              <a:t>Clean and Build Project </a:t>
            </a:r>
            <a:r>
              <a:rPr lang="en-US" sz="2000" dirty="0">
                <a:solidFill>
                  <a:schemeClr val="bg2"/>
                </a:solidFill>
                <a:cs typeface="Calibri"/>
              </a:rPr>
              <a:t>(1) </a:t>
            </a:r>
            <a:r>
              <a:rPr lang="en-US" sz="2000" dirty="0">
                <a:cs typeface="Calibri"/>
              </a:rPr>
              <a:t>, than Program the first board </a:t>
            </a:r>
            <a:r>
              <a:rPr lang="en-US" sz="2000" dirty="0">
                <a:solidFill>
                  <a:schemeClr val="bg2"/>
                </a:solidFill>
                <a:cs typeface="Calibri"/>
              </a:rPr>
              <a:t>(2):</a:t>
            </a:r>
            <a:endParaRPr lang="en-US" sz="2000" dirty="0">
              <a:solidFill>
                <a:schemeClr val="bg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solidFill>
                <a:schemeClr val="accent2"/>
              </a:solidFill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cs typeface="Calibri"/>
              </a:rPr>
              <a:t>After this, program the second board – </a:t>
            </a:r>
            <a:r>
              <a:rPr lang="en-US" sz="2000" u="sng" dirty="0">
                <a:cs typeface="Calibri"/>
              </a:rPr>
              <a:t>but don't forget to change the MAC and IP address, along with the PLCA Node ID</a:t>
            </a:r>
            <a:r>
              <a:rPr lang="en-US" sz="2000" dirty="0">
                <a:cs typeface="Calibri"/>
              </a:rPr>
              <a:t> in </a:t>
            </a:r>
            <a:r>
              <a:rPr lang="en-US" sz="2000" dirty="0" err="1">
                <a:cs typeface="Calibri"/>
              </a:rPr>
              <a:t>configuration.h</a:t>
            </a:r>
            <a:r>
              <a:rPr lang="en-US" sz="2000" dirty="0">
                <a:cs typeface="Calibri"/>
              </a:rPr>
              <a:t> (as before) before you program the second board.</a:t>
            </a:r>
            <a:endParaRPr lang="en-US" sz="2000" dirty="0"/>
          </a:p>
          <a:p>
            <a:pPr marL="0" indent="0">
              <a:spcBef>
                <a:spcPts val="0"/>
              </a:spcBef>
              <a:buFont typeface="Arial"/>
              <a:buNone/>
            </a:pPr>
            <a:endParaRPr lang="en-US" sz="2000" dirty="0">
              <a:latin typeface="Calibri"/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alibri"/>
              <a:cs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bg2"/>
                </a:solidFill>
                <a:latin typeface="Calibri"/>
                <a:cs typeface="Calibri"/>
              </a:rPr>
              <a:t>Run out of time?  </a:t>
            </a:r>
            <a:r>
              <a:rPr lang="en-US" sz="2000" dirty="0">
                <a:latin typeface="Calibri"/>
                <a:cs typeface="Calibri"/>
              </a:rPr>
              <a:t>Just use the project "T1S_lab.X" in the download and use this to program your boards.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alibri"/>
              <a:cs typeface="Calibri"/>
            </a:endParaRPr>
          </a:p>
          <a:p>
            <a:pPr marL="0" indent="0" fontAlgn="ctr">
              <a:spcBef>
                <a:spcPts val="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fontAlgn="ctr">
              <a:spcBef>
                <a:spcPts val="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275688-C8BF-752F-AEF3-0AA67AD61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/>
              </a:rPr>
              <a:t> Next step...program the boards</a:t>
            </a:r>
          </a:p>
        </p:txBody>
      </p:sp>
      <p:pic>
        <p:nvPicPr>
          <p:cNvPr id="13" name="Graphic 13" descr="Exclamation mark with solid fill">
            <a:extLst>
              <a:ext uri="{FF2B5EF4-FFF2-40B4-BE49-F238E27FC236}">
                <a16:creationId xmlns:a16="http://schemas.microsoft.com/office/drawing/2014/main" id="{6A0D3A8E-FF39-64CB-D41A-CA51D98B8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1029" y="4023889"/>
            <a:ext cx="914162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CD5CB-E5FF-CA99-8829-5DDBBE567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169" y="1536700"/>
            <a:ext cx="8814213" cy="2030842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03B1AB-8512-B4CD-A1B3-A41159ECD0F0}"/>
              </a:ext>
            </a:extLst>
          </p:cNvPr>
          <p:cNvSpPr/>
          <p:nvPr/>
        </p:nvSpPr>
        <p:spPr>
          <a:xfrm>
            <a:off x="5474828" y="1761758"/>
            <a:ext cx="350362" cy="425731"/>
          </a:xfrm>
          <a:prstGeom prst="rect">
            <a:avLst/>
          </a:prstGeom>
          <a:noFill/>
          <a:ln w="57150">
            <a:solidFill>
              <a:srgbClr val="1D9CE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5BAAC-545F-3C6F-ADED-2E97A502E97E}"/>
              </a:ext>
            </a:extLst>
          </p:cNvPr>
          <p:cNvSpPr txBox="1"/>
          <p:nvPr/>
        </p:nvSpPr>
        <p:spPr>
          <a:xfrm>
            <a:off x="5124467" y="1503505"/>
            <a:ext cx="350361" cy="46696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2"/>
                </a:solidFill>
                <a:cs typeface="Calibri"/>
              </a:rPr>
              <a:t>1</a:t>
            </a:r>
            <a:endParaRPr lang="en-US" b="1" dirty="0">
              <a:solidFill>
                <a:schemeClr val="bg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62D0BB-0674-0E2B-151E-86E8BF45663B}"/>
              </a:ext>
            </a:extLst>
          </p:cNvPr>
          <p:cNvGrpSpPr/>
          <p:nvPr/>
        </p:nvGrpSpPr>
        <p:grpSpPr>
          <a:xfrm>
            <a:off x="6391409" y="1479955"/>
            <a:ext cx="700723" cy="707326"/>
            <a:chOff x="6041047" y="1479955"/>
            <a:chExt cx="700723" cy="707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697641-E443-303E-1D11-06D150635AF6}"/>
                </a:ext>
              </a:extLst>
            </p:cNvPr>
            <p:cNvSpPr/>
            <p:nvPr/>
          </p:nvSpPr>
          <p:spPr>
            <a:xfrm>
              <a:off x="6041047" y="1761550"/>
              <a:ext cx="350362" cy="425731"/>
            </a:xfrm>
            <a:prstGeom prst="rect">
              <a:avLst/>
            </a:prstGeom>
            <a:noFill/>
            <a:ln w="57150">
              <a:solidFill>
                <a:srgbClr val="1D9CE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06C9B5-F4A1-DD14-33AC-F34709BD8846}"/>
                </a:ext>
              </a:extLst>
            </p:cNvPr>
            <p:cNvSpPr txBox="1"/>
            <p:nvPr/>
          </p:nvSpPr>
          <p:spPr>
            <a:xfrm>
              <a:off x="6391409" y="1479955"/>
              <a:ext cx="350361" cy="466969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 dirty="0">
                  <a:solidFill>
                    <a:schemeClr val="bg2"/>
                  </a:solidFill>
                  <a:cs typeface="Calibri"/>
                </a:rPr>
                <a:t>2</a:t>
              </a:r>
              <a:endParaRPr lang="en-US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772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007C2-521E-8DA2-B975-94D0A9DA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Result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8660F-1697-D46C-AE8B-4EB609ED6B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929269"/>
            <a:ext cx="5505846" cy="1030799"/>
          </a:xfrm>
        </p:spPr>
        <p:txBody>
          <a:bodyPr>
            <a:normAutofit fontScale="70000" lnSpcReduction="20000"/>
          </a:bodyPr>
          <a:lstStyle/>
          <a:p>
            <a:r>
              <a:rPr lang="en-IE" dirty="0"/>
              <a:t>The OLED will now show the IP Address, MAC Address and PLCA Node ID for each board</a:t>
            </a:r>
            <a:endParaRPr lang="en-US" dirty="0"/>
          </a:p>
          <a:p>
            <a:endParaRPr lang="en-US" dirty="0"/>
          </a:p>
        </p:txBody>
      </p:sp>
      <p:pic>
        <p:nvPicPr>
          <p:cNvPr id="10" name="Content Placeholder 9" descr="A red circuit board with many different components&#10;&#10;Description automatically generated">
            <a:extLst>
              <a:ext uri="{FF2B5EF4-FFF2-40B4-BE49-F238E27FC236}">
                <a16:creationId xmlns:a16="http://schemas.microsoft.com/office/drawing/2014/main" id="{0DD7BB4B-DE87-D529-DF55-4C0A4557C6D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460291" y="928688"/>
            <a:ext cx="5084844" cy="537527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D269A9-3D8B-C770-4831-A72A776DB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527" y="4330839"/>
            <a:ext cx="4257043" cy="1900697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2FD548-11BC-B828-FEB6-CE9939BACAA6}"/>
              </a:ext>
            </a:extLst>
          </p:cNvPr>
          <p:cNvCxnSpPr/>
          <p:nvPr/>
        </p:nvCxnSpPr>
        <p:spPr>
          <a:xfrm>
            <a:off x="5631255" y="4897925"/>
            <a:ext cx="2498757" cy="0"/>
          </a:xfrm>
          <a:prstGeom prst="straightConnector1">
            <a:avLst/>
          </a:prstGeom>
          <a:ln w="57150">
            <a:solidFill>
              <a:schemeClr val="bg2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27DA45-6CD2-AC2E-4185-60112EB7A021}"/>
              </a:ext>
            </a:extLst>
          </p:cNvPr>
          <p:cNvSpPr txBox="1"/>
          <p:nvPr/>
        </p:nvSpPr>
        <p:spPr>
          <a:xfrm>
            <a:off x="9929091" y="5032767"/>
            <a:ext cx="17246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OLED1 </a:t>
            </a:r>
            <a:r>
              <a:rPr lang="en-US" sz="1800" dirty="0" err="1">
                <a:solidFill>
                  <a:schemeClr val="bg2"/>
                </a:solidFill>
              </a:rPr>
              <a:t>Xplained</a:t>
            </a:r>
            <a:r>
              <a:rPr lang="en-US" sz="1800" dirty="0">
                <a:solidFill>
                  <a:schemeClr val="bg2"/>
                </a:solidFill>
              </a:rPr>
              <a:t> Pro - SSD1306</a:t>
            </a:r>
          </a:p>
        </p:txBody>
      </p:sp>
    </p:spTree>
    <p:extLst>
      <p:ext uri="{BB962C8B-B14F-4D97-AF65-F5344CB8AC3E}">
        <p14:creationId xmlns:p14="http://schemas.microsoft.com/office/powerpoint/2010/main" val="906622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D2B9-5C0F-9AD3-A0F6-933B03E2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Links to Hardware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CC0529-2E06-8E49-41DF-F7BA65037520}"/>
              </a:ext>
            </a:extLst>
          </p:cNvPr>
          <p:cNvSpPr txBox="1">
            <a:spLocks/>
          </p:cNvSpPr>
          <p:nvPr/>
        </p:nvSpPr>
        <p:spPr>
          <a:xfrm>
            <a:off x="355510" y="3810708"/>
            <a:ext cx="11400660" cy="1783913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>
            <a:lvl1pPr marL="274201" indent="-274201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1C3AD74-721E-2FD5-B9FB-FE326EAD7E4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45128888"/>
              </p:ext>
            </p:extLst>
          </p:nvPr>
        </p:nvGraphicFramePr>
        <p:xfrm>
          <a:off x="354013" y="922338"/>
          <a:ext cx="11401425" cy="5486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00475">
                  <a:extLst>
                    <a:ext uri="{9D8B030D-6E8A-4147-A177-3AD203B41FA5}">
                      <a16:colId xmlns:a16="http://schemas.microsoft.com/office/drawing/2014/main" val="3066496907"/>
                    </a:ext>
                  </a:extLst>
                </a:gridCol>
                <a:gridCol w="3800475">
                  <a:extLst>
                    <a:ext uri="{9D8B030D-6E8A-4147-A177-3AD203B41FA5}">
                      <a16:colId xmlns:a16="http://schemas.microsoft.com/office/drawing/2014/main" val="3907329853"/>
                    </a:ext>
                  </a:extLst>
                </a:gridCol>
                <a:gridCol w="3800475">
                  <a:extLst>
                    <a:ext uri="{9D8B030D-6E8A-4147-A177-3AD203B41FA5}">
                      <a16:colId xmlns:a16="http://schemas.microsoft.com/office/drawing/2014/main" val="2791697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Evaluation 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Link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Photo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975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094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SAM E54 CURIOSITY ULTRA DEVELOPMENT BOARD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4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hlinkClick r:id="rId2"/>
                        </a:rPr>
                        <a:t>https://www.microchipdirect.com/dev-tools/DM320210</a:t>
                      </a:r>
                      <a:endParaRPr lang="en-US" sz="1800" dirty="0"/>
                    </a:p>
                    <a:p>
                      <a:pPr marL="0" marR="0" lvl="0" indent="0" algn="l" defTabSz="6094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pPr marL="0" marR="0" lvl="0" indent="0" algn="l" defTabSz="6094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997075"/>
                  </a:ext>
                </a:extLst>
              </a:tr>
              <a:tr h="448910">
                <a:tc>
                  <a:txBody>
                    <a:bodyPr/>
                    <a:lstStyle/>
                    <a:p>
                      <a:r>
                        <a:rPr lang="en-US" sz="1800" dirty="0"/>
                        <a:t>ATOLED1-XPRO - OLED1 </a:t>
                      </a:r>
                      <a:r>
                        <a:rPr lang="en-US" sz="1800" dirty="0" err="1"/>
                        <a:t>Xplained</a:t>
                      </a:r>
                      <a:r>
                        <a:rPr lang="en-US" sz="1800" dirty="0"/>
                        <a:t> Pro extension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hlinkClick r:id="rId3"/>
                        </a:rPr>
                        <a:t>https://www.microchipdirect.com/dev-tools/ATOLED1-XPRO</a:t>
                      </a:r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267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EVB-LAN8670-RMII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4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hlinkClick r:id="rId4"/>
                        </a:rPr>
                        <a:t>https://www.microchipdirect.com/dev-tools/EV06P90A</a:t>
                      </a:r>
                      <a:endParaRPr lang="en-US" sz="1800" dirty="0"/>
                    </a:p>
                    <a:p>
                      <a:pPr marL="0" marR="0" lvl="0" indent="0" algn="l" defTabSz="6094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8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800" dirty="0"/>
                        <a:t>Two Wire Click (</a:t>
                      </a:r>
                      <a:r>
                        <a:rPr lang="en-IE" sz="1800" dirty="0" err="1"/>
                        <a:t>Mikroe</a:t>
                      </a:r>
                      <a:r>
                        <a:rPr lang="en-IE" sz="1800" dirty="0"/>
                        <a:t> MAC-PHY </a:t>
                      </a:r>
                      <a:r>
                        <a:rPr lang="en-IE" sz="1800" dirty="0" err="1"/>
                        <a:t>Clickboard</a:t>
                      </a:r>
                      <a:r>
                        <a:rPr lang="en-IE" sz="1800" dirty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4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hlinkClick r:id="rId5"/>
                        </a:rPr>
                        <a:t>https://www.mikroe.com/two-wire-eth-click</a:t>
                      </a:r>
                      <a:endParaRPr lang="en-US" sz="1800" dirty="0"/>
                    </a:p>
                    <a:p>
                      <a:pPr marL="0" marR="0" lvl="0" indent="0" algn="l" defTabSz="6094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529243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A51A486E-6821-031E-5FA8-302DB302D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1315" y="5368281"/>
            <a:ext cx="603631" cy="8854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9E3963-5DAB-08D7-58A8-E88A2E923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6404" y="4152178"/>
            <a:ext cx="1044821" cy="8854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E5EE98-3CE8-FBC9-4397-394A2800EB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6404" y="3036904"/>
            <a:ext cx="976238" cy="7841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D7EF20-60B2-CF29-E650-2C506E56F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019122" y="1277287"/>
            <a:ext cx="1348014" cy="17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71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007C2-521E-8DA2-B975-94D0A9DA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OLED Integration with 10BASE-T1S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8660F-1697-D46C-AE8B-4EB609ED6B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929269"/>
            <a:ext cx="5505846" cy="2499731"/>
          </a:xfrm>
        </p:spPr>
        <p:txBody>
          <a:bodyPr>
            <a:normAutofit fontScale="85000" lnSpcReduction="10000"/>
          </a:bodyPr>
          <a:lstStyle/>
          <a:p>
            <a:r>
              <a:rPr lang="en-IE" dirty="0"/>
              <a:t>The project presented here will enable the addition of a display to the hardware setup</a:t>
            </a:r>
          </a:p>
          <a:p>
            <a:r>
              <a:rPr lang="en-IE" dirty="0"/>
              <a:t>This will be useful for inspecting the IP address, MAC address and PLCA Node ID of each board.</a:t>
            </a:r>
          </a:p>
          <a:p>
            <a:endParaRPr lang="en-US" dirty="0"/>
          </a:p>
        </p:txBody>
      </p:sp>
      <p:pic>
        <p:nvPicPr>
          <p:cNvPr id="10" name="Content Placeholder 9" descr="A red circuit board with many different components&#10;&#10;Description automatically generated">
            <a:extLst>
              <a:ext uri="{FF2B5EF4-FFF2-40B4-BE49-F238E27FC236}">
                <a16:creationId xmlns:a16="http://schemas.microsoft.com/office/drawing/2014/main" id="{0DD7BB4B-DE87-D529-DF55-4C0A4557C6D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460291" y="928688"/>
            <a:ext cx="5084844" cy="537527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D269A9-3D8B-C770-4831-A72A776DB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527" y="4330839"/>
            <a:ext cx="4257043" cy="1900697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2FD548-11BC-B828-FEB6-CE9939BACAA6}"/>
              </a:ext>
            </a:extLst>
          </p:cNvPr>
          <p:cNvCxnSpPr/>
          <p:nvPr/>
        </p:nvCxnSpPr>
        <p:spPr>
          <a:xfrm>
            <a:off x="5631255" y="4897925"/>
            <a:ext cx="2498757" cy="0"/>
          </a:xfrm>
          <a:prstGeom prst="straightConnector1">
            <a:avLst/>
          </a:prstGeom>
          <a:ln w="57150">
            <a:solidFill>
              <a:schemeClr val="bg2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27DA45-6CD2-AC2E-4185-60112EB7A021}"/>
              </a:ext>
            </a:extLst>
          </p:cNvPr>
          <p:cNvSpPr txBox="1"/>
          <p:nvPr/>
        </p:nvSpPr>
        <p:spPr>
          <a:xfrm>
            <a:off x="9929091" y="5032767"/>
            <a:ext cx="17246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OLED1 </a:t>
            </a:r>
            <a:r>
              <a:rPr lang="en-US" sz="1800" dirty="0" err="1">
                <a:solidFill>
                  <a:schemeClr val="bg2"/>
                </a:solidFill>
              </a:rPr>
              <a:t>Xplained</a:t>
            </a:r>
            <a:r>
              <a:rPr lang="en-US" sz="1800" dirty="0">
                <a:solidFill>
                  <a:schemeClr val="bg2"/>
                </a:solidFill>
              </a:rPr>
              <a:t> Pro - SSD1306</a:t>
            </a:r>
          </a:p>
        </p:txBody>
      </p:sp>
    </p:spTree>
    <p:extLst>
      <p:ext uri="{BB962C8B-B14F-4D97-AF65-F5344CB8AC3E}">
        <p14:creationId xmlns:p14="http://schemas.microsoft.com/office/powerpoint/2010/main" val="54632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A08F-14B0-A07B-760B-EDBEC1072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OLED1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B15B4-AC00-6FA2-9EBE-137A789D798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E" dirty="0"/>
              <a:t>The OLED display is driven by the SSD1306 controller, which takes input in SPI format and converts it to 8 bit parallel to drive the display itself.  </a:t>
            </a:r>
          </a:p>
          <a:p>
            <a:r>
              <a:rPr lang="en-IE" dirty="0"/>
              <a:t>The ATSAME54 will need to have an SPI interface driver to send data to this bus</a:t>
            </a:r>
          </a:p>
          <a:p>
            <a:r>
              <a:rPr lang="en-IE" dirty="0"/>
              <a:t>We will add this in Harmony, and also the applicable driver for the controller</a:t>
            </a:r>
          </a:p>
          <a:p>
            <a:r>
              <a:rPr lang="en-IE" dirty="0"/>
              <a:t>We will then write a simple application that will send the IP Address, MAC Address and PLCA Node ID to the display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5EC669-CA2E-5352-2375-08DD62A782C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2"/>
          <a:srcRect t="5210"/>
          <a:stretch/>
        </p:blipFill>
        <p:spPr>
          <a:xfrm>
            <a:off x="6094412" y="2100403"/>
            <a:ext cx="5505450" cy="3974552"/>
          </a:xfrm>
        </p:spPr>
      </p:pic>
    </p:spTree>
    <p:extLst>
      <p:ext uri="{BB962C8B-B14F-4D97-AF65-F5344CB8AC3E}">
        <p14:creationId xmlns:p14="http://schemas.microsoft.com/office/powerpoint/2010/main" val="1554027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0A08F-14B0-A07B-760B-EDBEC1072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6018131" cy="777240"/>
          </a:xfrm>
        </p:spPr>
        <p:txBody>
          <a:bodyPr/>
          <a:lstStyle/>
          <a:p>
            <a:r>
              <a:rPr lang="en-IE" dirty="0"/>
              <a:t>OLED1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B15B4-AC00-6FA2-9EBE-137A789D798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E" dirty="0"/>
              <a:t>The ATSAME54 will need to configure the pins to drive and receive input from the OLED1 </a:t>
            </a:r>
            <a:r>
              <a:rPr lang="en-IE" dirty="0" err="1"/>
              <a:t>Xplained</a:t>
            </a:r>
            <a:r>
              <a:rPr lang="en-IE" dirty="0"/>
              <a:t> board</a:t>
            </a:r>
          </a:p>
          <a:p>
            <a:r>
              <a:rPr lang="en-IE" dirty="0"/>
              <a:t>SPI is sent from the driver on the ATSAME54 to the controller</a:t>
            </a:r>
          </a:p>
          <a:p>
            <a:r>
              <a:rPr lang="en-IE" dirty="0"/>
              <a:t>DATA_CMD_SEL tells the controller if the SPI traffic is data for the display, or configuration information</a:t>
            </a:r>
          </a:p>
          <a:p>
            <a:r>
              <a:rPr lang="en-IE" dirty="0"/>
              <a:t>DISPLAY_RESET resets the controller</a:t>
            </a:r>
          </a:p>
          <a:p>
            <a:r>
              <a:rPr lang="en-IE" dirty="0"/>
              <a:t>LED 1,2,3 are driven from the ATSAME54 to the LEDs, and are active low</a:t>
            </a:r>
          </a:p>
          <a:p>
            <a:r>
              <a:rPr lang="en-IE" dirty="0"/>
              <a:t>BUTTON 1,2,3 are inputs from the OLED1 Explained board to the ATSAME54, and will be configured as input pins on the ATSAME54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5EC669-CA2E-5352-2375-08DD62A782C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 rotWithShape="1">
          <a:blip r:embed="rId2"/>
          <a:srcRect t="5210"/>
          <a:stretch/>
        </p:blipFill>
        <p:spPr>
          <a:xfrm>
            <a:off x="6094412" y="2100403"/>
            <a:ext cx="5505450" cy="3974552"/>
          </a:xfr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7CAD0EF-566B-7D56-64E5-1E9F7B253900}"/>
              </a:ext>
            </a:extLst>
          </p:cNvPr>
          <p:cNvGrpSpPr/>
          <p:nvPr/>
        </p:nvGrpSpPr>
        <p:grpSpPr>
          <a:xfrm>
            <a:off x="7513738" y="321889"/>
            <a:ext cx="3034684" cy="1892508"/>
            <a:chOff x="7671345" y="307483"/>
            <a:chExt cx="3034684" cy="189250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5D14A7C-454A-C856-92C0-B3793A26AF64}"/>
                </a:ext>
              </a:extLst>
            </p:cNvPr>
            <p:cNvCxnSpPr>
              <a:cxnSpLocks/>
            </p:cNvCxnSpPr>
            <p:nvPr/>
          </p:nvCxnSpPr>
          <p:spPr>
            <a:xfrm>
              <a:off x="8383508" y="527455"/>
              <a:ext cx="0" cy="167253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9C06A4B-EB29-9777-D9CB-150B09610D0A}"/>
                </a:ext>
              </a:extLst>
            </p:cNvPr>
            <p:cNvCxnSpPr>
              <a:cxnSpLocks/>
            </p:cNvCxnSpPr>
            <p:nvPr/>
          </p:nvCxnSpPr>
          <p:spPr>
            <a:xfrm>
              <a:off x="8707925" y="873537"/>
              <a:ext cx="0" cy="132645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59C51B-348A-6A12-8223-75C9FB00544B}"/>
                </a:ext>
              </a:extLst>
            </p:cNvPr>
            <p:cNvCxnSpPr>
              <a:cxnSpLocks/>
            </p:cNvCxnSpPr>
            <p:nvPr/>
          </p:nvCxnSpPr>
          <p:spPr>
            <a:xfrm>
              <a:off x="9070063" y="1256943"/>
              <a:ext cx="0" cy="9430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8219A94-04DD-049B-A84E-ED24BAC7B398}"/>
                </a:ext>
              </a:extLst>
            </p:cNvPr>
            <p:cNvCxnSpPr>
              <a:cxnSpLocks/>
            </p:cNvCxnSpPr>
            <p:nvPr/>
          </p:nvCxnSpPr>
          <p:spPr>
            <a:xfrm>
              <a:off x="9390803" y="1536764"/>
              <a:ext cx="5184" cy="66322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72C956-0F92-21CB-1D04-96F40E75A435}"/>
                </a:ext>
              </a:extLst>
            </p:cNvPr>
            <p:cNvSpPr txBox="1"/>
            <p:nvPr/>
          </p:nvSpPr>
          <p:spPr>
            <a:xfrm>
              <a:off x="7671345" y="307483"/>
              <a:ext cx="16385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400" b="1" dirty="0"/>
                <a:t>SPI  (MOSI, SCK, SS)</a:t>
              </a:r>
              <a:endParaRPr lang="en-US" sz="1400" b="1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EFF498-B511-120F-F0FD-E92AC2E139DB}"/>
                </a:ext>
              </a:extLst>
            </p:cNvPr>
            <p:cNvCxnSpPr/>
            <p:nvPr/>
          </p:nvCxnSpPr>
          <p:spPr>
            <a:xfrm flipV="1">
              <a:off x="8274867" y="929269"/>
              <a:ext cx="215773" cy="2024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643A7C-0EEB-E0C5-4F4E-309B81F8D071}"/>
                </a:ext>
              </a:extLst>
            </p:cNvPr>
            <p:cNvSpPr txBox="1"/>
            <p:nvPr/>
          </p:nvSpPr>
          <p:spPr>
            <a:xfrm>
              <a:off x="8412793" y="657734"/>
              <a:ext cx="13657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400" b="1" dirty="0"/>
                <a:t>DATA_CMD_SEL</a:t>
              </a:r>
              <a:endParaRPr lang="en-US" sz="1400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F923BC8-A217-4EB1-E790-0ED682EA471B}"/>
                </a:ext>
              </a:extLst>
            </p:cNvPr>
            <p:cNvSpPr txBox="1"/>
            <p:nvPr/>
          </p:nvSpPr>
          <p:spPr>
            <a:xfrm>
              <a:off x="8815056" y="1034199"/>
              <a:ext cx="13288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400" b="1" dirty="0"/>
                <a:t>DISPLAY_RESET</a:t>
              </a:r>
              <a:endParaRPr lang="en-US" sz="14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5F626D-6A45-00A8-E90C-856875A19D7C}"/>
                </a:ext>
              </a:extLst>
            </p:cNvPr>
            <p:cNvSpPr txBox="1"/>
            <p:nvPr/>
          </p:nvSpPr>
          <p:spPr>
            <a:xfrm>
              <a:off x="9084762" y="1310323"/>
              <a:ext cx="8691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400" b="1" dirty="0"/>
                <a:t>LED 1,2,3</a:t>
              </a:r>
              <a:endParaRPr lang="en-US" sz="1400" b="1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B1F18BE-5D2D-CE37-745F-82B549DEC427}"/>
                </a:ext>
              </a:extLst>
            </p:cNvPr>
            <p:cNvCxnSpPr/>
            <p:nvPr/>
          </p:nvCxnSpPr>
          <p:spPr>
            <a:xfrm flipV="1">
              <a:off x="9282917" y="1699436"/>
              <a:ext cx="215773" cy="2024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5F83584-E95B-784D-7A2F-7567AEC226AE}"/>
                </a:ext>
              </a:extLst>
            </p:cNvPr>
            <p:cNvCxnSpPr>
              <a:cxnSpLocks/>
            </p:cNvCxnSpPr>
            <p:nvPr/>
          </p:nvCxnSpPr>
          <p:spPr>
            <a:xfrm>
              <a:off x="9721911" y="1792517"/>
              <a:ext cx="0" cy="40335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D61924-1418-0B7A-67E1-B2257F064878}"/>
                </a:ext>
              </a:extLst>
            </p:cNvPr>
            <p:cNvSpPr txBox="1"/>
            <p:nvPr/>
          </p:nvSpPr>
          <p:spPr>
            <a:xfrm>
              <a:off x="9482040" y="1551975"/>
              <a:ext cx="12239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400" b="1" dirty="0"/>
                <a:t>BUTTON 1,2,3</a:t>
              </a:r>
              <a:endParaRPr lang="en-US" sz="1400" b="1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BD3388-4D77-C633-2CFA-273F50E5B494}"/>
                </a:ext>
              </a:extLst>
            </p:cNvPr>
            <p:cNvCxnSpPr/>
            <p:nvPr/>
          </p:nvCxnSpPr>
          <p:spPr>
            <a:xfrm flipV="1">
              <a:off x="9635859" y="1887988"/>
              <a:ext cx="215773" cy="20241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557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8FD-65B9-8318-23A8-072BD879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Adding the SPI Device to your 10BaseT1S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4E798-EF60-C758-2C2B-0C405451ED5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881769"/>
            <a:ext cx="3944887" cy="4422179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In Device Resources, use the + symbol beside SERCOM0 to add it to the project</a:t>
            </a:r>
          </a:p>
          <a:p>
            <a:endParaRPr lang="en-IE" dirty="0"/>
          </a:p>
          <a:p>
            <a:r>
              <a:rPr lang="en-IE" dirty="0"/>
              <a:t>In the Project Graph, select the SERCOM0 component and configure it as SPI Master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F6DF8-3567-BCD3-B052-FFDC5296A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363" y="1881769"/>
            <a:ext cx="2746858" cy="3674216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68579D-FB38-36DE-7A85-ED4D338B8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777" y="3615570"/>
            <a:ext cx="5257539" cy="2415925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18C47A-0988-AE70-5CA3-545C0949279F}"/>
              </a:ext>
            </a:extLst>
          </p:cNvPr>
          <p:cNvSpPr/>
          <p:nvPr/>
        </p:nvSpPr>
        <p:spPr>
          <a:xfrm>
            <a:off x="7665096" y="4148373"/>
            <a:ext cx="2435383" cy="334978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D5729D-6435-1E23-1832-1D1BDEC34E1A}"/>
              </a:ext>
            </a:extLst>
          </p:cNvPr>
          <p:cNvSpPr/>
          <p:nvPr/>
        </p:nvSpPr>
        <p:spPr>
          <a:xfrm>
            <a:off x="4967400" y="4104614"/>
            <a:ext cx="180976" cy="188615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7DFFA5-7A64-F71C-AD2D-85F406159E78}"/>
              </a:ext>
            </a:extLst>
          </p:cNvPr>
          <p:cNvCxnSpPr>
            <a:cxnSpLocks/>
          </p:cNvCxnSpPr>
          <p:nvPr/>
        </p:nvCxnSpPr>
        <p:spPr>
          <a:xfrm>
            <a:off x="5673333" y="4175534"/>
            <a:ext cx="902444" cy="0"/>
          </a:xfrm>
          <a:prstGeom prst="straightConnector1">
            <a:avLst/>
          </a:prstGeom>
          <a:ln w="57150">
            <a:solidFill>
              <a:schemeClr val="bg2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183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89FC57C-E8F2-D94F-67A1-016C704BF309}"/>
              </a:ext>
            </a:extLst>
          </p:cNvPr>
          <p:cNvSpPr txBox="1"/>
          <p:nvPr/>
        </p:nvSpPr>
        <p:spPr>
          <a:xfrm>
            <a:off x="432655" y="3156266"/>
            <a:ext cx="3178050" cy="2500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E" sz="3200" dirty="0"/>
          </a:p>
          <a:p>
            <a:pPr marL="0" indent="0">
              <a:buNone/>
            </a:pPr>
            <a:endParaRPr lang="en-IE" sz="3200" dirty="0"/>
          </a:p>
          <a:p>
            <a:pPr>
              <a:spcBef>
                <a:spcPts val="300"/>
              </a:spcBef>
              <a:buClr>
                <a:srgbClr val="0E3689"/>
              </a:buClr>
            </a:pPr>
            <a:r>
              <a:rPr lang="en-IE" sz="1800" b="1" dirty="0">
                <a:solidFill>
                  <a:schemeClr val="bg2"/>
                </a:solidFill>
              </a:rPr>
              <a:t>Note : the names used here need to be added, as they are used by the code in the application to refer to the configured pins</a:t>
            </a:r>
            <a:endParaRPr lang="en-US" sz="1800" b="1" dirty="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2A246-F1BF-7921-37E8-0E675C7F4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503903"/>
          </a:xfrm>
        </p:spPr>
        <p:txBody>
          <a:bodyPr/>
          <a:lstStyle/>
          <a:p>
            <a:r>
              <a:rPr lang="en-IE" dirty="0"/>
              <a:t>Use the Pin Configuration Tool to set up the pins for the OLED </a:t>
            </a:r>
            <a:r>
              <a:rPr lang="en-IE" dirty="0" err="1"/>
              <a:t>Xplained</a:t>
            </a:r>
            <a:r>
              <a:rPr lang="en-IE" dirty="0"/>
              <a:t> board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86875-7072-1AAE-E0F4-C06E1E6BA5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10" y="1689099"/>
            <a:ext cx="6019890" cy="4614849"/>
          </a:xfrm>
        </p:spPr>
        <p:txBody>
          <a:bodyPr>
            <a:normAutofit/>
          </a:bodyPr>
          <a:lstStyle/>
          <a:p>
            <a:r>
              <a:rPr lang="en-IE" sz="2400" dirty="0"/>
              <a:t>As before, we will use the Pin Configuration tool to set up the extra pins that are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A19FD-6970-12D2-F5F4-2922628C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050" y="1689099"/>
            <a:ext cx="4531120" cy="1638301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2758039-9DDA-D24C-A59E-AC4A3EDCFFEA}"/>
              </a:ext>
            </a:extLst>
          </p:cNvPr>
          <p:cNvGrpSpPr/>
          <p:nvPr/>
        </p:nvGrpSpPr>
        <p:grpSpPr>
          <a:xfrm>
            <a:off x="3425824" y="3777351"/>
            <a:ext cx="8410989" cy="694495"/>
            <a:chOff x="831554" y="4748723"/>
            <a:chExt cx="10924615" cy="84035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E10AA3F-FAE0-5C93-296B-3D40A94FE5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554" y="4748723"/>
              <a:ext cx="10924615" cy="840355"/>
            </a:xfrm>
            <a:prstGeom prst="rect">
              <a:avLst/>
            </a:prstGeom>
            <a:ln w="57150"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8484E08-F76E-9246-77F4-80440230E45C}"/>
                </a:ext>
              </a:extLst>
            </p:cNvPr>
            <p:cNvSpPr/>
            <p:nvPr/>
          </p:nvSpPr>
          <p:spPr>
            <a:xfrm>
              <a:off x="3247644" y="4862654"/>
              <a:ext cx="1040828" cy="669465"/>
            </a:xfrm>
            <a:prstGeom prst="roundRect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4115EFD-73A3-98B9-4F8C-ABD1EBFC2C60}"/>
              </a:ext>
            </a:extLst>
          </p:cNvPr>
          <p:cNvSpPr/>
          <p:nvPr/>
        </p:nvSpPr>
        <p:spPr>
          <a:xfrm>
            <a:off x="339576" y="3795502"/>
            <a:ext cx="3018090" cy="2136169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4BD0E869-1D95-9B47-B2DE-3A95E92F3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24" y="5314772"/>
            <a:ext cx="8453439" cy="616899"/>
          </a:xfrm>
          <a:prstGeom prst="rect">
            <a:avLst/>
          </a:prstGeom>
          <a:ln w="5715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B43617D-4B27-A3B5-23B9-9E26D6F03CE0}"/>
              </a:ext>
            </a:extLst>
          </p:cNvPr>
          <p:cNvSpPr/>
          <p:nvPr/>
        </p:nvSpPr>
        <p:spPr>
          <a:xfrm>
            <a:off x="5176678" y="5377334"/>
            <a:ext cx="915415" cy="491774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3BA029-20AF-4EED-0D08-83D45D025C2E}"/>
              </a:ext>
            </a:extLst>
          </p:cNvPr>
          <p:cNvCxnSpPr>
            <a:cxnSpLocks/>
          </p:cNvCxnSpPr>
          <p:nvPr/>
        </p:nvCxnSpPr>
        <p:spPr>
          <a:xfrm>
            <a:off x="3357666" y="4143031"/>
            <a:ext cx="1819012" cy="0"/>
          </a:xfrm>
          <a:prstGeom prst="straightConnector1">
            <a:avLst/>
          </a:prstGeom>
          <a:ln w="57150">
            <a:solidFill>
              <a:schemeClr val="bg2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ED9F84-91A1-FC1E-8B98-1AF599298B9C}"/>
              </a:ext>
            </a:extLst>
          </p:cNvPr>
          <p:cNvCxnSpPr>
            <a:cxnSpLocks/>
          </p:cNvCxnSpPr>
          <p:nvPr/>
        </p:nvCxnSpPr>
        <p:spPr>
          <a:xfrm>
            <a:off x="3357666" y="5656951"/>
            <a:ext cx="1819012" cy="0"/>
          </a:xfrm>
          <a:prstGeom prst="straightConnector1">
            <a:avLst/>
          </a:prstGeom>
          <a:ln w="57150">
            <a:solidFill>
              <a:schemeClr val="bg2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2D76-4E64-5FAF-3093-58BDAC76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Pins</a:t>
            </a:r>
            <a:endParaRPr lang="de-DE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C19DE58-3301-0887-111D-9872336FD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394" y="1772081"/>
            <a:ext cx="8372475" cy="809625"/>
          </a:xfrm>
          <a:prstGeom prst="rect">
            <a:avLst/>
          </a:prstGeom>
          <a:ln w="5715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F5706E29-D841-A031-B919-CFDB625D9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394" y="3089704"/>
            <a:ext cx="8420100" cy="638175"/>
          </a:xfrm>
          <a:prstGeom prst="rect">
            <a:avLst/>
          </a:prstGeom>
          <a:ln w="5715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9095F12-1D9D-31A3-78ED-9B8919DF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395" y="4089658"/>
            <a:ext cx="8486775" cy="1304925"/>
          </a:xfrm>
          <a:prstGeom prst="rect">
            <a:avLst/>
          </a:prstGeom>
          <a:ln w="5715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3F6CA4-87C9-CE2F-3815-9BEDA4D309F8}"/>
              </a:ext>
            </a:extLst>
          </p:cNvPr>
          <p:cNvSpPr/>
          <p:nvPr/>
        </p:nvSpPr>
        <p:spPr>
          <a:xfrm>
            <a:off x="5020247" y="1850199"/>
            <a:ext cx="915416" cy="656904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DC9EE8E-3114-A96F-EB91-BC74343CFD93}"/>
              </a:ext>
            </a:extLst>
          </p:cNvPr>
          <p:cNvSpPr/>
          <p:nvPr/>
        </p:nvSpPr>
        <p:spPr>
          <a:xfrm>
            <a:off x="5020247" y="4186505"/>
            <a:ext cx="1040828" cy="262896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559F6D6-5432-4970-DF07-145C31F5B4E2}"/>
              </a:ext>
            </a:extLst>
          </p:cNvPr>
          <p:cNvSpPr/>
          <p:nvPr/>
        </p:nvSpPr>
        <p:spPr>
          <a:xfrm>
            <a:off x="5020247" y="5055011"/>
            <a:ext cx="1040828" cy="262896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0C834-C591-635C-2259-A32CA977C302}"/>
              </a:ext>
            </a:extLst>
          </p:cNvPr>
          <p:cNvSpPr txBox="1">
            <a:spLocks/>
          </p:cNvSpPr>
          <p:nvPr/>
        </p:nvSpPr>
        <p:spPr>
          <a:xfrm>
            <a:off x="355590" y="1500171"/>
            <a:ext cx="2684871" cy="2202456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IE" sz="1800" dirty="0">
              <a:solidFill>
                <a:schemeClr val="bg2"/>
              </a:solidFill>
            </a:endParaRPr>
          </a:p>
          <a:p>
            <a:pPr marL="0" indent="0">
              <a:buFont typeface="Arial"/>
              <a:buNone/>
            </a:pPr>
            <a:r>
              <a:rPr lang="en-IE" sz="1800" dirty="0">
                <a:solidFill>
                  <a:schemeClr val="bg2"/>
                </a:solidFill>
              </a:rPr>
              <a:t>Pay attention to the Direction and Pull Up/Pull Down details, so that these pins are enabled with the correct functionality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7CA2FC-2F31-D4BB-A595-1276FF39ACE4}"/>
              </a:ext>
            </a:extLst>
          </p:cNvPr>
          <p:cNvSpPr/>
          <p:nvPr/>
        </p:nvSpPr>
        <p:spPr>
          <a:xfrm>
            <a:off x="253478" y="3755895"/>
            <a:ext cx="2753563" cy="1651138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C6AE77-D3DE-57C7-D4A8-8C716C9AB2FE}"/>
              </a:ext>
            </a:extLst>
          </p:cNvPr>
          <p:cNvSpPr/>
          <p:nvPr/>
        </p:nvSpPr>
        <p:spPr>
          <a:xfrm>
            <a:off x="253479" y="1818208"/>
            <a:ext cx="2753563" cy="1790701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BB4E76-B65A-B6E7-7B26-34EDA27436AB}"/>
              </a:ext>
            </a:extLst>
          </p:cNvPr>
          <p:cNvCxnSpPr>
            <a:cxnSpLocks/>
          </p:cNvCxnSpPr>
          <p:nvPr/>
        </p:nvCxnSpPr>
        <p:spPr>
          <a:xfrm>
            <a:off x="3007042" y="2901437"/>
            <a:ext cx="6789421" cy="0"/>
          </a:xfrm>
          <a:prstGeom prst="straightConnector1">
            <a:avLst/>
          </a:prstGeom>
          <a:ln w="57150"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E0E2BB-BA8A-56E2-969E-E9865400DC48}"/>
              </a:ext>
            </a:extLst>
          </p:cNvPr>
          <p:cNvCxnSpPr>
            <a:cxnSpLocks/>
          </p:cNvCxnSpPr>
          <p:nvPr/>
        </p:nvCxnSpPr>
        <p:spPr>
          <a:xfrm flipV="1">
            <a:off x="9796463" y="2321364"/>
            <a:ext cx="0" cy="600075"/>
          </a:xfrm>
          <a:prstGeom prst="straightConnector1">
            <a:avLst/>
          </a:prstGeom>
          <a:ln w="57150">
            <a:solidFill>
              <a:schemeClr val="bg2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CB6F190-0B94-DC8A-5FA8-23D6451B3E59}"/>
              </a:ext>
            </a:extLst>
          </p:cNvPr>
          <p:cNvSpPr txBox="1">
            <a:spLocks/>
          </p:cNvSpPr>
          <p:nvPr/>
        </p:nvSpPr>
        <p:spPr>
          <a:xfrm>
            <a:off x="322172" y="3421514"/>
            <a:ext cx="2684871" cy="2128036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609443" rtl="0" eaLnBrk="1" latinLnBrk="0" hangingPunct="1">
              <a:spcBef>
                <a:spcPts val="300"/>
              </a:spcBef>
              <a:buClr>
                <a:srgbClr val="0E3689"/>
              </a:buClr>
              <a:buFont typeface="Arial"/>
              <a:buChar char="•"/>
              <a:defRPr sz="3200" b="1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2pPr>
            <a:lvl3pPr marL="86868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/>
              <a:buChar char="•"/>
              <a:defRPr sz="24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3pPr>
            <a:lvl4pPr marL="1143000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4pPr>
            <a:lvl5pPr marL="1435608" indent="-274320" algn="l" defTabSz="609443" rtl="0" eaLnBrk="1" latinLnBrk="0" hangingPunct="1">
              <a:spcBef>
                <a:spcPts val="300"/>
              </a:spcBef>
              <a:buClr>
                <a:srgbClr val="1D9CE4"/>
              </a:buClr>
              <a:buFont typeface="Arial" panose="020B0604020202020204" pitchFamily="34" charset="0"/>
              <a:buChar char="•"/>
              <a:defRPr sz="2000" kern="1200">
                <a:solidFill>
                  <a:srgbClr val="070707"/>
                </a:solidFill>
                <a:latin typeface="+mn-lt"/>
                <a:ea typeface="+mn-ea"/>
                <a:cs typeface="+mn-cs"/>
              </a:defRPr>
            </a:lvl5pPr>
            <a:lvl6pPr marL="3351933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376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19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261" indent="-304723" algn="l" defTabSz="60944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IE" sz="2400" dirty="0"/>
          </a:p>
          <a:p>
            <a:pPr marL="0" indent="0">
              <a:buFont typeface="Arial"/>
              <a:buNone/>
            </a:pPr>
            <a:r>
              <a:rPr lang="en-IE" sz="1800" u="sng" dirty="0">
                <a:solidFill>
                  <a:schemeClr val="bg2"/>
                </a:solidFill>
              </a:rPr>
              <a:t>Note</a:t>
            </a:r>
            <a:r>
              <a:rPr lang="en-IE" sz="1800" dirty="0">
                <a:solidFill>
                  <a:schemeClr val="bg2"/>
                </a:solidFill>
              </a:rPr>
              <a:t> : the names used here need to be added, as they are used by the code in the application to refer to the configured pins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7BE9C2-30D1-1594-5990-7227C9DF534E}"/>
              </a:ext>
            </a:extLst>
          </p:cNvPr>
          <p:cNvCxnSpPr>
            <a:cxnSpLocks/>
          </p:cNvCxnSpPr>
          <p:nvPr/>
        </p:nvCxnSpPr>
        <p:spPr>
          <a:xfrm>
            <a:off x="3007043" y="5273922"/>
            <a:ext cx="2013206" cy="0"/>
          </a:xfrm>
          <a:prstGeom prst="straightConnector1">
            <a:avLst/>
          </a:prstGeom>
          <a:ln w="57150">
            <a:solidFill>
              <a:schemeClr val="bg2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584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2791-1921-474D-D965-829B71FD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Regenerate the 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C4F4-BDF3-35D1-E672-7909C4A95EF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929270"/>
            <a:ext cx="5505846" cy="892680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Use the Generate button to re-generate the code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0E3DC5-8476-6DD6-EBF9-EE75DF85D38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055839" y="929269"/>
            <a:ext cx="5505450" cy="2442267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FEF9FF-23F7-B457-8AC9-E1356024391C}"/>
              </a:ext>
            </a:extLst>
          </p:cNvPr>
          <p:cNvSpPr/>
          <p:nvPr/>
        </p:nvSpPr>
        <p:spPr>
          <a:xfrm>
            <a:off x="7085584" y="1821950"/>
            <a:ext cx="699516" cy="349750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37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A015-9181-A55D-BA2C-8A61556B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Importing the graphics libraries into the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E2B73-C91B-DE7C-9595-AE89AE801B4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929269"/>
            <a:ext cx="5505846" cy="1442739"/>
          </a:xfrm>
        </p:spPr>
        <p:txBody>
          <a:bodyPr>
            <a:normAutofit fontScale="70000" lnSpcReduction="20000"/>
          </a:bodyPr>
          <a:lstStyle/>
          <a:p>
            <a:r>
              <a:rPr lang="en-IE" dirty="0"/>
              <a:t>The graphics library files need to be copied over from the pre-prepared project, you can download them in the next few steps, from the memory stick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1F8A2B-7FDE-FCAF-A7BC-62D61020C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300" y="1050108"/>
            <a:ext cx="4435224" cy="4198984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81FB01-7425-32E5-1EDE-B53B70DB3054}"/>
              </a:ext>
            </a:extLst>
          </p:cNvPr>
          <p:cNvSpPr/>
          <p:nvPr/>
        </p:nvSpPr>
        <p:spPr>
          <a:xfrm>
            <a:off x="7251826" y="2091350"/>
            <a:ext cx="2108074" cy="2897109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D940B4-7CA3-4AFF-4302-7FA3D69C0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06" y="2414010"/>
            <a:ext cx="5182049" cy="29720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701504-065E-3D26-2E9B-C536AAE4795E}"/>
              </a:ext>
            </a:extLst>
          </p:cNvPr>
          <p:cNvSpPr txBox="1"/>
          <p:nvPr/>
        </p:nvSpPr>
        <p:spPr>
          <a:xfrm>
            <a:off x="6997605" y="5568036"/>
            <a:ext cx="4435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bg2"/>
                </a:solidFill>
              </a:rPr>
              <a:t>These files are also available from Github:</a:t>
            </a:r>
            <a:endParaRPr lang="de-DE" sz="1800" dirty="0">
              <a:solidFill>
                <a:schemeClr val="bg2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de-DE" sz="18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https://github.com/zabooh/T1S_Lab.git</a:t>
            </a:r>
            <a:endParaRPr lang="de-DE" sz="1800" dirty="0">
              <a:solidFill>
                <a:schemeClr val="bg2"/>
              </a:solidFill>
            </a:endParaRPr>
          </a:p>
          <a:p>
            <a:r>
              <a:rPr lang="de-DE" sz="1800" dirty="0">
                <a:solidFill>
                  <a:schemeClr val="bg2"/>
                </a:solidFill>
              </a:rPr>
              <a:t>=&gt; firmware/src/gfx_mono  </a:t>
            </a:r>
          </a:p>
        </p:txBody>
      </p:sp>
    </p:spTree>
    <p:extLst>
      <p:ext uri="{BB962C8B-B14F-4D97-AF65-F5344CB8AC3E}">
        <p14:creationId xmlns:p14="http://schemas.microsoft.com/office/powerpoint/2010/main" val="1572132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03122020a">
      <a:dk1>
        <a:srgbClr val="0A0B0F"/>
      </a:dk1>
      <a:lt1>
        <a:srgbClr val="FFFFFF"/>
      </a:lt1>
      <a:dk2>
        <a:srgbClr val="FFFFFF"/>
      </a:dk2>
      <a:lt2>
        <a:srgbClr val="1D9CE5"/>
      </a:lt2>
      <a:accent1>
        <a:srgbClr val="0E3689"/>
      </a:accent1>
      <a:accent2>
        <a:srgbClr val="FD7F20"/>
      </a:accent2>
      <a:accent3>
        <a:srgbClr val="1D9CE4"/>
      </a:accent3>
      <a:accent4>
        <a:srgbClr val="5EBF33"/>
      </a:accent4>
      <a:accent5>
        <a:srgbClr val="702076"/>
      </a:accent5>
      <a:accent6>
        <a:srgbClr val="FFD53A"/>
      </a:accent6>
      <a:hlink>
        <a:srgbClr val="45A8C4"/>
      </a:hlink>
      <a:folHlink>
        <a:srgbClr val="45A8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60000"/>
            <a:lumOff val="40000"/>
          </a:schemeClr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aeb7995-c27d-4a7a-a538-c32e3f5c317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34A285479B2E4E91DE47156AB4D7C9" ma:contentTypeVersion="18" ma:contentTypeDescription="Create a new document." ma:contentTypeScope="" ma:versionID="b087da4c9d10d0768f43a3ffe82d995c">
  <xsd:schema xmlns:xsd="http://www.w3.org/2001/XMLSchema" xmlns:xs="http://www.w3.org/2001/XMLSchema" xmlns:p="http://schemas.microsoft.com/office/2006/metadata/properties" xmlns:ns3="1aeb7995-c27d-4a7a-a538-c32e3f5c3177" xmlns:ns4="1815c8f3-465b-466c-848e-0845396bcce3" targetNamespace="http://schemas.microsoft.com/office/2006/metadata/properties" ma:root="true" ma:fieldsID="e803a6ceb9f574fd4840553d58976579" ns3:_="" ns4:_="">
    <xsd:import namespace="1aeb7995-c27d-4a7a-a538-c32e3f5c3177"/>
    <xsd:import namespace="1815c8f3-465b-466c-848e-0845396bcc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eb7995-c27d-4a7a-a538-c32e3f5c31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15c8f3-465b-466c-848e-0845396bcce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E24DD7-9317-4AD8-82D4-5A6998DA79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774815-801A-4D0C-AAC8-304A8EA5EAE0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1815c8f3-465b-466c-848e-0845396bcce3"/>
    <ds:schemaRef ds:uri="1aeb7995-c27d-4a7a-a538-c32e3f5c317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F0EAE86-7E9C-4478-A15F-0E1FF3ED52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eb7995-c27d-4a7a-a538-c32e3f5c3177"/>
    <ds:schemaRef ds:uri="1815c8f3-465b-466c-848e-0845396bcc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2948</TotalTime>
  <Words>1032</Words>
  <Application>Microsoft Office PowerPoint</Application>
  <PresentationFormat>Custom</PresentationFormat>
  <Paragraphs>122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Office Theme</vt:lpstr>
      <vt:lpstr>Building an Application on your Project</vt:lpstr>
      <vt:lpstr>OLED Integration with 10BASE-T1S</vt:lpstr>
      <vt:lpstr>OLED1 Overview</vt:lpstr>
      <vt:lpstr>OLED1 Overview</vt:lpstr>
      <vt:lpstr>Adding the SPI Device to your 10BaseT1S Project</vt:lpstr>
      <vt:lpstr>Use the Pin Configuration Tool to set up the pins for the OLED Xplained board</vt:lpstr>
      <vt:lpstr>Configure Pins</vt:lpstr>
      <vt:lpstr>Regenerate the Code</vt:lpstr>
      <vt:lpstr>Importing the graphics libraries into the project</vt:lpstr>
      <vt:lpstr>Copy over Files with Windows Explorer</vt:lpstr>
      <vt:lpstr>Add the files to the Project in MPLAB X</vt:lpstr>
      <vt:lpstr>Add the files to the Project in MPLAB X (contd)</vt:lpstr>
      <vt:lpstr>Add the Code for the gfx_mono Initialization</vt:lpstr>
      <vt:lpstr>Add the Code for the gfx_mono Initialization</vt:lpstr>
      <vt:lpstr> Next step...program the boards</vt:lpstr>
      <vt:lpstr>Result</vt:lpstr>
      <vt:lpstr>Links to Hardware</vt:lpstr>
    </vt:vector>
  </TitlesOfParts>
  <Company>SMSC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Template 2020</dc:title>
  <dc:creator>Michael Wikan</dc:creator>
  <cp:lastModifiedBy>April Graham - M52689</cp:lastModifiedBy>
  <cp:revision>326</cp:revision>
  <dcterms:created xsi:type="dcterms:W3CDTF">2019-09-10T21:33:18Z</dcterms:created>
  <dcterms:modified xsi:type="dcterms:W3CDTF">2024-02-29T11:48:45Z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6b1d4785-8f50-4d6b-8c29-4627085ae703</vt:lpwstr>
  </property>
  <property fmtid="{D5CDD505-2E9C-101B-9397-08002B2CF9AE}" pid="3" name="ContentTypeId">
    <vt:lpwstr>0x0101005134A285479B2E4E91DE47156AB4D7C9</vt:lpwstr>
  </property>
</Properties>
</file>